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6" r:id="rId4"/>
    <p:sldId id="265" r:id="rId5"/>
    <p:sldId id="258" r:id="rId6"/>
    <p:sldId id="257" r:id="rId7"/>
    <p:sldId id="259" r:id="rId8"/>
    <p:sldId id="268" r:id="rId9"/>
    <p:sldId id="26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0B16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C3D8-84E8-407D-B1B3-D672D1B06027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94077-3532-4563-88C6-409D264E8CD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4077-3532-4563-88C6-409D264E8CD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4077-3532-4563-88C6-409D264E8CD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6EA5-9062-4DB0-99BA-E082CC3EF75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4077-3532-4563-88C6-409D264E8CD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4077-3532-4563-88C6-409D264E8CD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1_SPAZI%20DELL'ANIMA\musiche\Canto%20Gregorianonativit&#224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1_SPAZI%20DELL'ANIMA\musiche\Canto%20Gregorianonativit&#224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B3wdH1P44Yg/T3laGc91NNI/AAAAAAAAAxE/LsMgEyhQmEw/s1600/vittoriale-2.jpg"/>
          <p:cNvPicPr>
            <a:picLocks noChangeAspect="1" noChangeArrowheads="1"/>
          </p:cNvPicPr>
          <p:nvPr/>
        </p:nvPicPr>
        <p:blipFill>
          <a:blip r:embed="rId4" cstate="print"/>
          <a:srcRect b="6691"/>
          <a:stretch>
            <a:fillRect/>
          </a:stretch>
        </p:blipFill>
        <p:spPr bwMode="auto">
          <a:xfrm>
            <a:off x="395536" y="3015378"/>
            <a:ext cx="3384376" cy="3581974"/>
          </a:xfrm>
          <a:prstGeom prst="rect">
            <a:avLst/>
          </a:prstGeom>
          <a:noFill/>
        </p:spPr>
      </p:pic>
      <p:pic>
        <p:nvPicPr>
          <p:cNvPr id="3076" name="Picture 4" descr="http://3.bp.blogspot.com/_C0MFeiKlDuk/S9m3NiJFE-I/AAAAAAAACm8/s23yRYP52c4/s1600/9684deserto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88640"/>
            <a:ext cx="4518297" cy="339237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139952" y="4149080"/>
            <a:ext cx="4146328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Estetica  degli </a:t>
            </a:r>
          </a:p>
          <a:p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spazi emozionali</a:t>
            </a:r>
          </a:p>
        </p:txBody>
      </p:sp>
      <p:sp>
        <p:nvSpPr>
          <p:cNvPr id="7" name="Rettangolo 6"/>
          <p:cNvSpPr/>
          <p:nvPr/>
        </p:nvSpPr>
        <p:spPr>
          <a:xfrm>
            <a:off x="899592" y="1196752"/>
            <a:ext cx="304269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it-I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Atmosfere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320" y="615011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Joan Mirò alla vigilia della seconda guerra mondiale si trovava a </a:t>
            </a:r>
            <a:r>
              <a:rPr lang="it-IT" sz="2000" b="1" dirty="0" err="1">
                <a:solidFill>
                  <a:schemeClr val="bg1"/>
                </a:solidFill>
              </a:rPr>
              <a:t>Varengeville</a:t>
            </a:r>
            <a:r>
              <a:rPr lang="it-IT" sz="2000" dirty="0">
                <a:solidFill>
                  <a:schemeClr val="bg1"/>
                </a:solidFill>
              </a:rPr>
              <a:t>, un paesino della </a:t>
            </a:r>
            <a:r>
              <a:rPr lang="it-IT" sz="2000" b="1" dirty="0">
                <a:solidFill>
                  <a:schemeClr val="bg1"/>
                </a:solidFill>
              </a:rPr>
              <a:t>costa normanna</a:t>
            </a:r>
            <a:r>
              <a:rPr lang="it-IT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188640"/>
            <a:ext cx="4918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Joan Mirò  e le Costellazioni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79512" y="188640"/>
            <a:ext cx="8964488" cy="6632585"/>
            <a:chOff x="179512" y="188640"/>
            <a:chExt cx="8964488" cy="6632585"/>
          </a:xfrm>
        </p:grpSpPr>
        <p:sp>
          <p:nvSpPr>
            <p:cNvPr id="2" name="Rettangolo 1"/>
            <p:cNvSpPr/>
            <p:nvPr/>
          </p:nvSpPr>
          <p:spPr>
            <a:xfrm>
              <a:off x="5004048" y="188640"/>
              <a:ext cx="4139952" cy="6632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700" dirty="0">
                  <a:solidFill>
                    <a:schemeClr val="bg1"/>
                  </a:solidFill>
                </a:rPr>
                <a:t>Ci sono molti modi per reagire ad un pericolo immanente, all'avvento di quelli che Hanna </a:t>
              </a:r>
              <a:r>
                <a:rPr lang="it-IT" sz="1700" dirty="0" err="1">
                  <a:solidFill>
                    <a:schemeClr val="bg1"/>
                  </a:solidFill>
                </a:rPr>
                <a:t>Arendt</a:t>
              </a:r>
              <a:r>
                <a:rPr lang="it-IT" sz="1700" dirty="0">
                  <a:solidFill>
                    <a:schemeClr val="bg1"/>
                  </a:solidFill>
                </a:rPr>
                <a:t> chiamava "Tempi bui". Joan Mirò alla vigilia della seconda guerra mondiale si trovava a </a:t>
              </a:r>
              <a:r>
                <a:rPr lang="it-IT" sz="1700" dirty="0" err="1">
                  <a:solidFill>
                    <a:schemeClr val="bg1"/>
                  </a:solidFill>
                </a:rPr>
                <a:t>Varengeville</a:t>
              </a:r>
              <a:r>
                <a:rPr lang="it-IT" sz="1700" dirty="0">
                  <a:solidFill>
                    <a:schemeClr val="bg1"/>
                  </a:solidFill>
                </a:rPr>
                <a:t>, un paesino della costa normanna.</a:t>
              </a:r>
              <a:br>
                <a:rPr lang="it-IT" sz="1700" dirty="0">
                  <a:solidFill>
                    <a:schemeClr val="bg1"/>
                  </a:solidFill>
                </a:rPr>
              </a:br>
              <a:r>
                <a:rPr lang="it-IT" sz="1700" dirty="0">
                  <a:solidFill>
                    <a:schemeClr val="bg1"/>
                  </a:solidFill>
                </a:rPr>
                <a:t>Egli prova un </a:t>
              </a:r>
              <a:r>
                <a:rPr lang="it-IT" sz="1700" b="1" dirty="0">
                  <a:solidFill>
                    <a:srgbClr val="FFFF00"/>
                  </a:solidFill>
                </a:rPr>
                <a:t>desiderio intimo di evasione dalla realtà che lo circonda e che provoca in lui un gran rifiuto</a:t>
              </a:r>
              <a:r>
                <a:rPr lang="it-IT" sz="1700" dirty="0">
                  <a:solidFill>
                    <a:schemeClr val="bg1"/>
                  </a:solidFill>
                </a:rPr>
                <a:t>: </a:t>
              </a:r>
              <a:r>
                <a:rPr lang="it-IT" sz="1700" i="1" dirty="0">
                  <a:solidFill>
                    <a:schemeClr val="bg1"/>
                  </a:solidFill>
                </a:rPr>
                <a:t>"A quest'epoca</a:t>
              </a:r>
              <a:r>
                <a:rPr lang="it-IT" sz="1700" dirty="0">
                  <a:solidFill>
                    <a:schemeClr val="bg1"/>
                  </a:solidFill>
                </a:rPr>
                <a:t> - racconta in seguito - </a:t>
              </a:r>
              <a:r>
                <a:rPr lang="it-IT" sz="1700" i="1" dirty="0">
                  <a:solidFill>
                    <a:schemeClr val="bg1"/>
                  </a:solidFill>
                </a:rPr>
                <a:t>ero molto depresso. Credevo che la vittoria dei nazisti fosse inevitabile (...) ed ebbi l'idea di </a:t>
              </a:r>
              <a:r>
                <a:rPr lang="it-IT" sz="1700" b="1" i="1" dirty="0">
                  <a:solidFill>
                    <a:srgbClr val="FFFF00"/>
                  </a:solidFill>
                </a:rPr>
                <a:t>esprimere quest'angoscia tracciando segni e forme sulla sabbia</a:t>
              </a:r>
              <a:r>
                <a:rPr lang="it-IT" sz="1700" i="1" dirty="0">
                  <a:solidFill>
                    <a:schemeClr val="bg1"/>
                  </a:solidFill>
                </a:rPr>
                <a:t>, in modo che le onde li trascinassero via istantaneamente o </a:t>
              </a:r>
              <a:r>
                <a:rPr lang="it-IT" sz="1700" b="1" i="1" dirty="0">
                  <a:solidFill>
                    <a:srgbClr val="FFFF00"/>
                  </a:solidFill>
                </a:rPr>
                <a:t>creando sagome e arabeschi nell'aria come fumo di sigaretta, che poi sarebbero saliti in alto avrebbero accarezzato le stelle </a:t>
              </a:r>
              <a:r>
                <a:rPr lang="it-IT" sz="1700" i="1" dirty="0">
                  <a:solidFill>
                    <a:schemeClr val="bg1"/>
                  </a:solidFill>
                </a:rPr>
                <a:t>(...)</a:t>
              </a:r>
              <a:r>
                <a:rPr lang="it-IT" sz="1700" dirty="0">
                  <a:solidFill>
                    <a:schemeClr val="bg1"/>
                  </a:solidFill>
                </a:rPr>
                <a:t>“ Avverte la difficoltà di esprimersi e di reagire:</a:t>
              </a:r>
              <a:br>
                <a:rPr lang="it-IT" sz="1700" dirty="0">
                  <a:solidFill>
                    <a:schemeClr val="bg1"/>
                  </a:solidFill>
                </a:rPr>
              </a:br>
              <a:r>
                <a:rPr lang="it-IT" sz="1700" i="1" dirty="0">
                  <a:solidFill>
                    <a:schemeClr val="bg1"/>
                  </a:solidFill>
                </a:rPr>
                <a:t>"Non esistono più torri d'avorio</a:t>
              </a:r>
              <a:r>
                <a:rPr lang="it-IT" sz="1700" b="1" i="1" dirty="0">
                  <a:solidFill>
                    <a:schemeClr val="bg1"/>
                  </a:solidFill>
                </a:rPr>
                <a:t>. </a:t>
              </a:r>
              <a:r>
                <a:rPr lang="it-IT" sz="1700" b="1" i="1" dirty="0">
                  <a:solidFill>
                    <a:srgbClr val="FFFF00"/>
                  </a:solidFill>
                </a:rPr>
                <a:t>L'appartarsi e l'isolamento non sono più consentiti</a:t>
              </a:r>
              <a:r>
                <a:rPr lang="it-IT" sz="1700" i="1" dirty="0">
                  <a:solidFill>
                    <a:srgbClr val="FFFF00"/>
                  </a:solidFill>
                </a:rPr>
                <a:t>. </a:t>
              </a:r>
              <a:r>
                <a:rPr lang="it-IT" sz="1700" i="1" dirty="0">
                  <a:solidFill>
                    <a:schemeClr val="bg1"/>
                  </a:solidFill>
                </a:rPr>
                <a:t>Perché </a:t>
              </a:r>
              <a:r>
                <a:rPr lang="it-IT" sz="1700" b="1" i="1" dirty="0">
                  <a:solidFill>
                    <a:schemeClr val="bg1"/>
                  </a:solidFill>
                </a:rPr>
                <a:t>ciò che vale, in un'opera</a:t>
              </a:r>
              <a:r>
                <a:rPr lang="it-IT" sz="1700" i="1" dirty="0">
                  <a:solidFill>
                    <a:schemeClr val="bg1"/>
                  </a:solidFill>
                </a:rPr>
                <a:t>, non è quel che vogliono scoprirvi troppi intellettuali, ma </a:t>
              </a:r>
              <a:r>
                <a:rPr lang="it-IT" sz="1700" b="1" i="1" dirty="0">
                  <a:solidFill>
                    <a:srgbClr val="FFFF00"/>
                  </a:solidFill>
                </a:rPr>
                <a:t>ciò che essa trascina in termini di esperienze vissute, di verità umana</a:t>
              </a:r>
              <a:r>
                <a:rPr lang="it-IT" sz="1700" b="1" i="1" dirty="0">
                  <a:solidFill>
                    <a:schemeClr val="bg1"/>
                  </a:solidFill>
                </a:rPr>
                <a:t>...“ </a:t>
              </a:r>
              <a:endParaRPr lang="it-IT" sz="1700" b="1" dirty="0">
                <a:solidFill>
                  <a:schemeClr val="bg1"/>
                </a:solidFill>
              </a:endParaRPr>
            </a:p>
          </p:txBody>
        </p:sp>
        <p:pic>
          <p:nvPicPr>
            <p:cNvPr id="76802" name="Picture 2" descr="http://2.bp.blogspot.com/_l5qdsYUv6ws/TDYLvCQ5hRI/AAAAAAAAAcQ/sr1X-Y73n9Q/s400/costellazione6.jpg"/>
            <p:cNvPicPr>
              <a:picLocks noChangeAspect="1" noChangeArrowheads="1"/>
            </p:cNvPicPr>
            <p:nvPr/>
          </p:nvPicPr>
          <p:blipFill>
            <a:blip r:embed="rId4" cstate="print"/>
            <a:srcRect b="1786"/>
            <a:stretch>
              <a:fillRect/>
            </a:stretch>
          </p:blipFill>
          <p:spPr bwMode="auto">
            <a:xfrm>
              <a:off x="179512" y="1412776"/>
              <a:ext cx="4771614" cy="39604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" y="0"/>
            <a:ext cx="9143999" cy="6894195"/>
            <a:chOff x="1" y="0"/>
            <a:chExt cx="9143999" cy="6894195"/>
          </a:xfrm>
        </p:grpSpPr>
        <p:sp>
          <p:nvSpPr>
            <p:cNvPr id="2" name="Rettangolo 1"/>
            <p:cNvSpPr/>
            <p:nvPr/>
          </p:nvSpPr>
          <p:spPr>
            <a:xfrm>
              <a:off x="5220072" y="0"/>
              <a:ext cx="3923928" cy="689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700" b="1" i="1" dirty="0">
                  <a:solidFill>
                    <a:srgbClr val="FFFF00"/>
                  </a:solidFill>
                </a:rPr>
                <a:t>Il gioco delle linee e dei colori, se non pone a nudo il dramma del creatore, è soltanto un passatempo borghese</a:t>
              </a:r>
              <a:r>
                <a:rPr lang="it-IT" sz="1700" i="1" dirty="0">
                  <a:solidFill>
                    <a:schemeClr val="bg1"/>
                  </a:solidFill>
                </a:rPr>
                <a:t>. Le forme che l'individuo inserito nella società esprime </a:t>
              </a:r>
              <a:r>
                <a:rPr lang="it-IT" sz="1700" b="1" i="1" dirty="0">
                  <a:solidFill>
                    <a:schemeClr val="bg1"/>
                  </a:solidFill>
                </a:rPr>
                <a:t>devono svelare il moto di un'anima protesa a evadere dalla realtà presente</a:t>
              </a:r>
              <a:r>
                <a:rPr lang="it-IT" sz="1700" i="1" dirty="0">
                  <a:solidFill>
                    <a:schemeClr val="bg1"/>
                  </a:solidFill>
                </a:rPr>
                <a:t>, oggi particolarmente ignobile, </a:t>
              </a:r>
              <a:r>
                <a:rPr lang="it-IT" sz="1700" b="1" i="1" dirty="0">
                  <a:solidFill>
                    <a:srgbClr val="FFFF00"/>
                  </a:solidFill>
                </a:rPr>
                <a:t>poi devono approssimarsi a realtà nuove</a:t>
              </a:r>
              <a:r>
                <a:rPr lang="it-IT" sz="1700" i="1" dirty="0">
                  <a:solidFill>
                    <a:schemeClr val="bg1"/>
                  </a:solidFill>
                </a:rPr>
                <a:t>, e infine </a:t>
              </a:r>
              <a:r>
                <a:rPr lang="it-IT" sz="1700" b="1" i="1" dirty="0">
                  <a:solidFill>
                    <a:srgbClr val="FFFF00"/>
                  </a:solidFill>
                </a:rPr>
                <a:t>devono offrire ad altri uomini un 'opportunità di elevazione.</a:t>
              </a:r>
              <a:r>
                <a:rPr lang="it-IT" sz="1700" i="1" dirty="0">
                  <a:solidFill>
                    <a:schemeClr val="bg1"/>
                  </a:solidFill>
                </a:rPr>
                <a:t> Per scoprire un mondo abitabile, quale marciume occorre spazzar via! </a:t>
              </a:r>
              <a:r>
                <a:rPr lang="it-IT" sz="1700" b="1" i="1" dirty="0">
                  <a:solidFill>
                    <a:srgbClr val="FFFF00"/>
                  </a:solidFill>
                </a:rPr>
                <a:t>Se non ci impegniamo a scoprire l'essenza religiosa, il senso magico delle cose, non faremo che aggiungere nuove fonti di abbruttimento a quelle, già immani, offerte oggi ai popoli</a:t>
              </a:r>
              <a:r>
                <a:rPr lang="it-IT" sz="1700" i="1" dirty="0">
                  <a:solidFill>
                    <a:schemeClr val="bg1"/>
                  </a:solidFill>
                </a:rPr>
                <a:t>". </a:t>
              </a:r>
              <a:r>
                <a:rPr lang="it-IT" sz="1700" dirty="0">
                  <a:solidFill>
                    <a:schemeClr val="bg1"/>
                  </a:solidFill>
                </a:rPr>
                <a:t>Mirò è sempre stato molto sensibile al paesaggio. Sino a quel momento le sue esperienze si limitavano alla zona di </a:t>
              </a:r>
              <a:r>
                <a:rPr lang="it-IT" sz="1700" dirty="0" err="1">
                  <a:solidFill>
                    <a:schemeClr val="bg1"/>
                  </a:solidFill>
                </a:rPr>
                <a:t>Tarragona</a:t>
              </a:r>
              <a:r>
                <a:rPr lang="it-IT" sz="1700" dirty="0">
                  <a:solidFill>
                    <a:schemeClr val="bg1"/>
                  </a:solidFill>
                </a:rPr>
                <a:t> e all'isola di Maiorca. </a:t>
              </a:r>
              <a:r>
                <a:rPr lang="it-IT" sz="1700" b="1" dirty="0">
                  <a:solidFill>
                    <a:srgbClr val="FFFF00"/>
                  </a:solidFill>
                </a:rPr>
                <a:t>A </a:t>
              </a:r>
              <a:r>
                <a:rPr lang="it-IT" sz="1700" b="1" dirty="0" err="1">
                  <a:solidFill>
                    <a:srgbClr val="FFFF00"/>
                  </a:solidFill>
                </a:rPr>
                <a:t>Varengeville</a:t>
              </a:r>
              <a:r>
                <a:rPr lang="it-IT" sz="1700" b="1" dirty="0">
                  <a:solidFill>
                    <a:srgbClr val="FFFF00"/>
                  </a:solidFill>
                </a:rPr>
                <a:t> trova una'atmosfera e una luce totalmente differenti da quelle del Mediterraneo </a:t>
              </a:r>
              <a:r>
                <a:rPr lang="it-IT" sz="1700" dirty="0">
                  <a:solidFill>
                    <a:schemeClr val="bg1"/>
                  </a:solidFill>
                </a:rPr>
                <a:t>e questo posto sarà importante non tanto per la terra quanto per il cielo. E' qui che realizzerà la serie delle </a:t>
              </a:r>
              <a:r>
                <a:rPr lang="it-IT" sz="1700" i="1" dirty="0">
                  <a:solidFill>
                    <a:schemeClr val="bg1"/>
                  </a:solidFill>
                </a:rPr>
                <a:t>Costellazioni.</a:t>
              </a:r>
              <a:r>
                <a:rPr lang="it-IT" sz="1700" dirty="0"/>
                <a:t> </a:t>
              </a:r>
            </a:p>
          </p:txBody>
        </p:sp>
        <p:pic>
          <p:nvPicPr>
            <p:cNvPr id="74754" name="Picture 2" descr="http://3.bp.blogspot.com/_l5qdsYUv6ws/TDYGCFfuEaI/AAAAAAAAAbg/JRHzedqo0Ks/s400/constellation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1499168"/>
              <a:ext cx="5220072" cy="44501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5" y="0"/>
            <a:ext cx="9142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4.bp.blogspot.com/_l5qdsYUv6ws/TDYF7tiZtfI/AAAAAAAAAbY/E4Pqyhs6NPY/s1600/constellation3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043608" y="476672"/>
            <a:ext cx="7233165" cy="594928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51521" y="692697"/>
            <a:ext cx="8568951" cy="5623240"/>
            <a:chOff x="251521" y="692697"/>
            <a:chExt cx="8568951" cy="5623240"/>
          </a:xfrm>
        </p:grpSpPr>
        <p:pic>
          <p:nvPicPr>
            <p:cNvPr id="2" name="Picture 4" descr="http://2.bp.blogspot.com/_l5qdsYUv6ws/TDYJr8S2dLI/AAAAAAAAAcA/q0hCRQtLmxk/s1600/costellazione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251521" y="692697"/>
              <a:ext cx="4536503" cy="5623240"/>
            </a:xfrm>
            <a:prstGeom prst="rect">
              <a:avLst/>
            </a:prstGeom>
            <a:noFill/>
          </p:spPr>
        </p:pic>
        <p:sp>
          <p:nvSpPr>
            <p:cNvPr id="3" name="Rettangolo 2"/>
            <p:cNvSpPr/>
            <p:nvPr/>
          </p:nvSpPr>
          <p:spPr>
            <a:xfrm>
              <a:off x="5004048" y="908720"/>
              <a:ext cx="3816424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Se la serie delle </a:t>
              </a:r>
              <a:r>
                <a:rPr lang="it-IT" i="1" dirty="0">
                  <a:solidFill>
                    <a:schemeClr val="bg1"/>
                  </a:solidFill>
                </a:rPr>
                <a:t>Costellazioni</a:t>
              </a:r>
              <a:r>
                <a:rPr lang="it-IT" dirty="0">
                  <a:solidFill>
                    <a:schemeClr val="bg1"/>
                  </a:solidFill>
                </a:rPr>
                <a:t>, realizzate in quel periodo, può sembrare un'evasione nell'interiorità dell'universo, in </a:t>
              </a:r>
              <a:r>
                <a:rPr lang="it-IT" b="1" dirty="0">
                  <a:solidFill>
                    <a:srgbClr val="FFFF00"/>
                  </a:solidFill>
                </a:rPr>
                <a:t>realtà è testimonianza di una </a:t>
              </a:r>
              <a:r>
                <a:rPr lang="it-IT" b="1" dirty="0" err="1">
                  <a:solidFill>
                    <a:srgbClr val="FFFF00"/>
                  </a:solidFill>
                </a:rPr>
                <a:t>dipserata</a:t>
              </a:r>
              <a:r>
                <a:rPr lang="it-IT" b="1" dirty="0">
                  <a:solidFill>
                    <a:srgbClr val="FFFF00"/>
                  </a:solidFill>
                </a:rPr>
                <a:t> protesta: l'affermazione di valori che la pochezza degli uomini e la loro brutalità, non può scalfire e che alla fine avranno il sopravvento.</a:t>
              </a:r>
              <a:br>
                <a:rPr lang="it-IT" b="1" dirty="0">
                  <a:solidFill>
                    <a:srgbClr val="FFFF00"/>
                  </a:solidFill>
                </a:rPr>
              </a:br>
              <a:endParaRPr lang="it-IT" b="1" dirty="0">
                <a:solidFill>
                  <a:srgbClr val="FFFF00"/>
                </a:solidFill>
              </a:endParaRPr>
            </a:p>
            <a:p>
              <a:br>
                <a:rPr lang="it-IT" i="1" dirty="0">
                  <a:solidFill>
                    <a:schemeClr val="bg1"/>
                  </a:solidFill>
                </a:rPr>
              </a:br>
              <a:r>
                <a:rPr lang="it-IT" i="1" dirty="0">
                  <a:solidFill>
                    <a:srgbClr val="FFFF00"/>
                  </a:solidFill>
                </a:rPr>
                <a:t>"...</a:t>
              </a:r>
              <a:r>
                <a:rPr lang="it-IT" b="1" i="1" dirty="0">
                  <a:solidFill>
                    <a:srgbClr val="FFFF00"/>
                  </a:solidFill>
                </a:rPr>
                <a:t>ciò che conta non è tanto un'opera, ma la traiettoria dello spirito che attraversa la totalità della vita</a:t>
              </a:r>
              <a:r>
                <a:rPr lang="it-IT" i="1" dirty="0">
                  <a:solidFill>
                    <a:srgbClr val="FFFF00"/>
                  </a:solidFill>
                </a:rPr>
                <a:t>,</a:t>
              </a:r>
              <a:r>
                <a:rPr lang="it-IT" i="1" dirty="0">
                  <a:solidFill>
                    <a:schemeClr val="bg1"/>
                  </a:solidFill>
                </a:rPr>
                <a:t> non ciò che si è riusciti a fare durante il suo corso, ma ciò che essa lascerà ad altri in un giorno più o meno lontano".</a:t>
              </a:r>
              <a:br>
                <a:rPr lang="it-IT" dirty="0">
                  <a:solidFill>
                    <a:schemeClr val="bg1"/>
                  </a:solidFill>
                </a:rPr>
              </a:br>
              <a:endParaRPr lang="it-IT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ccia in su 60"/>
          <p:cNvSpPr/>
          <p:nvPr/>
        </p:nvSpPr>
        <p:spPr>
          <a:xfrm>
            <a:off x="3707904" y="980728"/>
            <a:ext cx="1512168" cy="3528392"/>
          </a:xfrm>
          <a:prstGeom prst="upArrow">
            <a:avLst/>
          </a:prstGeom>
          <a:solidFill>
            <a:srgbClr val="E6B9B8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rgbClr val="FF3399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1907704" y="1988840"/>
            <a:ext cx="5112568" cy="3312368"/>
          </a:xfrm>
          <a:prstGeom prst="ellipse">
            <a:avLst/>
          </a:prstGeom>
          <a:noFill/>
          <a:ln w="76200" cmpd="dbl">
            <a:solidFill>
              <a:srgbClr val="385D8A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it-IT" sz="3200" b="1" u="sng" dirty="0">
                <a:solidFill>
                  <a:schemeClr val="accent2">
                    <a:lumMod val="75000"/>
                  </a:schemeClr>
                </a:solidFill>
              </a:rPr>
              <a:t>Inconscio</a:t>
            </a:r>
            <a:endParaRPr lang="it-IT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51520" y="404664"/>
            <a:ext cx="8712968" cy="6264696"/>
          </a:xfrm>
          <a:prstGeom prst="ellipse">
            <a:avLst/>
          </a:prstGeom>
          <a:noFill/>
          <a:ln w="76200" cap="rnd" cmpd="tri">
            <a:solidFill>
              <a:srgbClr val="0000FF">
                <a:alpha val="47059"/>
              </a:srgb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827584" y="1124744"/>
            <a:ext cx="7560840" cy="4824536"/>
          </a:xfrm>
          <a:prstGeom prst="ellipse">
            <a:avLst/>
          </a:prstGeom>
          <a:noFill/>
          <a:ln w="76200" cmpd="dbl">
            <a:solidFill>
              <a:srgbClr val="00B050">
                <a:alpha val="4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3203848" y="2636912"/>
            <a:ext cx="2376264" cy="1872208"/>
          </a:xfrm>
          <a:prstGeom prst="ellipse">
            <a:avLst/>
          </a:prstGeom>
          <a:solidFill>
            <a:srgbClr val="FFFF00">
              <a:alpha val="25098"/>
            </a:srgbClr>
          </a:solidFill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</a:rPr>
              <a:t>Anima</a:t>
            </a:r>
          </a:p>
          <a:p>
            <a:pPr algn="ctr"/>
            <a:r>
              <a:rPr lang="it-IT" sz="2400" b="1" u="sng" dirty="0">
                <a:solidFill>
                  <a:srgbClr val="C00000"/>
                </a:solidFill>
              </a:rPr>
              <a:t>mente</a:t>
            </a:r>
            <a:endParaRPr lang="it-IT" sz="2000" b="1" u="sng" dirty="0">
              <a:solidFill>
                <a:srgbClr val="C00000"/>
              </a:solidFill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</a:rPr>
              <a:t>interiorità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</a:rPr>
              <a:t>coscienza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</a:rPr>
              <a:t>intenzionalità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67744" y="0"/>
            <a:ext cx="231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400" b="1" dirty="0">
                <a:solidFill>
                  <a:srgbClr val="0000FF"/>
                </a:solidFill>
              </a:rPr>
              <a:t>Vissuti</a:t>
            </a:r>
            <a:r>
              <a:rPr lang="it-IT" sz="1600" b="1" dirty="0">
                <a:solidFill>
                  <a:srgbClr val="0000FF"/>
                </a:solidFill>
              </a:rPr>
              <a:t> </a:t>
            </a:r>
            <a:r>
              <a:rPr lang="it-IT" sz="2400" b="1" dirty="0">
                <a:solidFill>
                  <a:srgbClr val="0000FF"/>
                </a:solidFill>
              </a:rPr>
              <a:t>metafisici</a:t>
            </a:r>
            <a:endParaRPr lang="it-IT" sz="1600" b="1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3528" y="1412776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b="1" dirty="0">
                <a:solidFill>
                  <a:srgbClr val="0000FF"/>
                </a:solidFill>
              </a:rPr>
              <a:t>Ascesi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15616" y="548680"/>
            <a:ext cx="1340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b="1" dirty="0">
                <a:solidFill>
                  <a:srgbClr val="0000FF"/>
                </a:solidFill>
              </a:rPr>
              <a:t>Misticismo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208533" y="1196752"/>
            <a:ext cx="24617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it-IT" sz="2800" b="1" u="sng" dirty="0">
                <a:solidFill>
                  <a:srgbClr val="00B050"/>
                </a:solidFill>
              </a:rPr>
              <a:t>Realtà naturale</a:t>
            </a:r>
            <a:endParaRPr lang="it-IT" b="1" u="sng" dirty="0">
              <a:solidFill>
                <a:srgbClr val="00B05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123728" y="1628800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Visione</a:t>
            </a:r>
          </a:p>
          <a:p>
            <a:pPr algn="ctr"/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respiro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987824" y="1196752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Parola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poetica</a:t>
            </a:r>
          </a:p>
        </p:txBody>
      </p:sp>
      <p:cxnSp>
        <p:nvCxnSpPr>
          <p:cNvPr id="18" name="Connettore 1 17"/>
          <p:cNvCxnSpPr>
            <a:stCxn id="9" idx="7"/>
          </p:cNvCxnSpPr>
          <p:nvPr/>
        </p:nvCxnSpPr>
        <p:spPr>
          <a:xfrm flipV="1">
            <a:off x="5232116" y="692696"/>
            <a:ext cx="1212092" cy="22183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 flipV="1">
            <a:off x="2339752" y="836712"/>
            <a:ext cx="1368152" cy="1872208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5580112" y="3356992"/>
            <a:ext cx="148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Significazione</a:t>
            </a: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129791" y="3789040"/>
            <a:ext cx="19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Senso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fenomenologico</a:t>
            </a:r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804248" y="2564904"/>
            <a:ext cx="122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Percezione</a:t>
            </a: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sensazione</a:t>
            </a: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5580112" y="2996952"/>
            <a:ext cx="3312368" cy="43928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148064" y="4293096"/>
            <a:ext cx="2376264" cy="158417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956376" y="3068960"/>
            <a:ext cx="9647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it-IT" sz="2000" b="1" dirty="0">
                <a:solidFill>
                  <a:srgbClr val="009242"/>
                </a:solidFill>
              </a:rPr>
              <a:t>Oggetti</a:t>
            </a:r>
            <a:endParaRPr lang="it-IT" sz="1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24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524328" y="3861048"/>
            <a:ext cx="10747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it-IT" sz="2000" b="1" dirty="0">
                <a:solidFill>
                  <a:srgbClr val="009242"/>
                </a:solidFill>
              </a:rPr>
              <a:t>Stati</a:t>
            </a:r>
            <a:br>
              <a:rPr lang="it-IT" sz="2000" b="1" dirty="0">
                <a:solidFill>
                  <a:srgbClr val="009242"/>
                </a:solidFill>
              </a:rPr>
            </a:br>
            <a:r>
              <a:rPr lang="it-IT" sz="2000" b="1" dirty="0">
                <a:solidFill>
                  <a:srgbClr val="009242"/>
                </a:solidFill>
              </a:rPr>
              <a:t>esteriori</a:t>
            </a:r>
            <a:endParaRPr lang="it-IT" sz="1400" b="1" dirty="0">
              <a:solidFill>
                <a:srgbClr val="009242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195736" y="321297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Silenzio</a:t>
            </a:r>
          </a:p>
        </p:txBody>
      </p:sp>
      <p:cxnSp>
        <p:nvCxnSpPr>
          <p:cNvPr id="37" name="Connettore 1 36"/>
          <p:cNvCxnSpPr/>
          <p:nvPr/>
        </p:nvCxnSpPr>
        <p:spPr>
          <a:xfrm flipH="1" flipV="1">
            <a:off x="899592" y="1772816"/>
            <a:ext cx="2376264" cy="1368152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2123728" y="4005064"/>
            <a:ext cx="125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Isolamento</a:t>
            </a:r>
          </a:p>
        </p:txBody>
      </p:sp>
      <p:cxnSp>
        <p:nvCxnSpPr>
          <p:cNvPr id="40" name="Connettore 1 39"/>
          <p:cNvCxnSpPr/>
          <p:nvPr/>
        </p:nvCxnSpPr>
        <p:spPr>
          <a:xfrm flipH="1" flipV="1">
            <a:off x="251520" y="3717032"/>
            <a:ext cx="2952328" cy="3600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4427984" y="4509120"/>
            <a:ext cx="0" cy="234888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4644008" y="4509120"/>
            <a:ext cx="132029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Monologo </a:t>
            </a: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Interiore</a:t>
            </a:r>
          </a:p>
          <a:p>
            <a:pPr algn="ctr"/>
            <a:br>
              <a:rPr lang="it-IT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Flusso </a:t>
            </a: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di coscienza</a:t>
            </a:r>
          </a:p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Epifania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2037423" y="5301208"/>
            <a:ext cx="23846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it-IT" sz="2800" b="1" u="sng" dirty="0">
                <a:solidFill>
                  <a:srgbClr val="009242"/>
                </a:solidFill>
              </a:rPr>
              <a:t>Reale interiore</a:t>
            </a:r>
            <a:endParaRPr lang="it-IT" b="1" u="sng" dirty="0">
              <a:solidFill>
                <a:srgbClr val="009242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6588224" y="6165304"/>
            <a:ext cx="1047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Utopia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2987824" y="5949280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Dimensione</a:t>
            </a:r>
            <a:br>
              <a:rPr lang="it-IT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Surreale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1331640" y="4221088"/>
            <a:ext cx="910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Nevrosi</a:t>
            </a: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Psicosi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8364620" y="2132856"/>
            <a:ext cx="77938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00FF"/>
                </a:solidFill>
              </a:rPr>
              <a:t>Magia</a:t>
            </a:r>
            <a:endParaRPr lang="it-IT" sz="1600" b="1" dirty="0">
              <a:solidFill>
                <a:srgbClr val="0000FF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5148064" y="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300" b="1" dirty="0">
                <a:solidFill>
                  <a:srgbClr val="FF0000"/>
                </a:solidFill>
              </a:rPr>
              <a:t>Arte /esperienza</a:t>
            </a:r>
          </a:p>
          <a:p>
            <a:pPr lvl="0" algn="ctr"/>
            <a:r>
              <a:rPr lang="it-IT" sz="2300" b="1" dirty="0">
                <a:solidFill>
                  <a:srgbClr val="FF0000"/>
                </a:solidFill>
              </a:rPr>
              <a:t>estetica</a:t>
            </a:r>
          </a:p>
        </p:txBody>
      </p:sp>
      <p:cxnSp>
        <p:nvCxnSpPr>
          <p:cNvPr id="41" name="Connettore 1 40"/>
          <p:cNvCxnSpPr>
            <a:stCxn id="56" idx="3"/>
          </p:cNvCxnSpPr>
          <p:nvPr/>
        </p:nvCxnSpPr>
        <p:spPr>
          <a:xfrm flipV="1">
            <a:off x="6679674" y="2132857"/>
            <a:ext cx="988670" cy="74969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7315324" y="1772816"/>
            <a:ext cx="1124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it-IT" sz="2400" b="1" dirty="0">
                <a:solidFill>
                  <a:srgbClr val="009242"/>
                </a:solidFill>
              </a:rPr>
              <a:t>Scienza</a:t>
            </a:r>
            <a:endParaRPr lang="it-IT" sz="1600" b="1" dirty="0">
              <a:solidFill>
                <a:srgbClr val="009242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5652120" y="162880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Limite del sapere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2699792" y="476672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Espressione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Metaforico - simbolica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5398554" y="2420888"/>
            <a:ext cx="12811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Esperienza</a:t>
            </a: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Sensibile</a:t>
            </a:r>
          </a:p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Descrizione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7020272" y="3429000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Designazione</a:t>
            </a: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411760" y="2420888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Desiderio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1540578" y="6093296"/>
            <a:ext cx="971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Sogno</a:t>
            </a:r>
          </a:p>
        </p:txBody>
      </p:sp>
      <p:sp>
        <p:nvSpPr>
          <p:cNvPr id="62" name="Rettangolo 61"/>
          <p:cNvSpPr/>
          <p:nvPr/>
        </p:nvSpPr>
        <p:spPr>
          <a:xfrm>
            <a:off x="380948" y="5301208"/>
            <a:ext cx="865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Follia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2051720" y="3645024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Solitudine</a:t>
            </a:r>
          </a:p>
        </p:txBody>
      </p:sp>
      <p:cxnSp>
        <p:nvCxnSpPr>
          <p:cNvPr id="64" name="Connettore 1 63"/>
          <p:cNvCxnSpPr>
            <a:stCxn id="9" idx="3"/>
            <a:endCxn id="6" idx="3"/>
          </p:cNvCxnSpPr>
          <p:nvPr/>
        </p:nvCxnSpPr>
        <p:spPr>
          <a:xfrm flipH="1">
            <a:off x="1527506" y="4234942"/>
            <a:ext cx="2024338" cy="1516975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6084168" y="4653136"/>
            <a:ext cx="1619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Trascendenza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71" name="Connettore 1 70"/>
          <p:cNvCxnSpPr/>
          <p:nvPr/>
        </p:nvCxnSpPr>
        <p:spPr>
          <a:xfrm>
            <a:off x="6804248" y="4365104"/>
            <a:ext cx="1800200" cy="43204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542444" y="4869160"/>
            <a:ext cx="1341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Schizofrenia</a:t>
            </a:r>
          </a:p>
        </p:txBody>
      </p:sp>
      <p:sp>
        <p:nvSpPr>
          <p:cNvPr id="77" name="Rettangolo 76"/>
          <p:cNvSpPr/>
          <p:nvPr/>
        </p:nvSpPr>
        <p:spPr>
          <a:xfrm>
            <a:off x="4355976" y="126876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Immaginazione</a:t>
            </a:r>
          </a:p>
        </p:txBody>
      </p:sp>
      <p:sp>
        <p:nvSpPr>
          <p:cNvPr id="79" name="Rettangolo 78"/>
          <p:cNvSpPr/>
          <p:nvPr/>
        </p:nvSpPr>
        <p:spPr>
          <a:xfrm>
            <a:off x="3995936" y="1556792"/>
            <a:ext cx="17810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it-IT" sz="2800" b="1" u="sng" dirty="0">
                <a:solidFill>
                  <a:schemeClr val="tx2">
                    <a:lumMod val="75000"/>
                  </a:schemeClr>
                </a:solidFill>
              </a:rPr>
              <a:t>Linguaggio</a:t>
            </a:r>
            <a:endParaRPr lang="it-IT" sz="1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1331643" y="1268760"/>
            <a:ext cx="1203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FF"/>
                </a:solidFill>
              </a:rPr>
              <a:t>Preghiera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6078340" y="5085184"/>
            <a:ext cx="2159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i="1" dirty="0">
                <a:solidFill>
                  <a:srgbClr val="009242"/>
                </a:solidFill>
              </a:rPr>
              <a:t>Atmosfere</a:t>
            </a:r>
            <a:endParaRPr lang="it-IT" sz="3200" b="1" i="1" dirty="0">
              <a:solidFill>
                <a:srgbClr val="009242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899592" y="2996952"/>
            <a:ext cx="1350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Spiritualità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1619672" y="2708920"/>
            <a:ext cx="138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Meditazione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251520" y="3356992"/>
            <a:ext cx="173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Contemplazione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7171281" y="692696"/>
            <a:ext cx="1856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3200" b="1" dirty="0">
                <a:solidFill>
                  <a:srgbClr val="0000FF"/>
                </a:solidFill>
              </a:rPr>
              <a:t>Ontologia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3491880" y="198884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Rappresentazione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Narrazione</a:t>
            </a:r>
          </a:p>
        </p:txBody>
      </p:sp>
      <p:sp>
        <p:nvSpPr>
          <p:cNvPr id="65" name="Rettangolo 64"/>
          <p:cNvSpPr/>
          <p:nvPr/>
        </p:nvSpPr>
        <p:spPr>
          <a:xfrm>
            <a:off x="0" y="2492896"/>
            <a:ext cx="1797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8A3E"/>
                </a:solidFill>
              </a:rPr>
              <a:t>Trasfigurazione</a:t>
            </a:r>
            <a:endParaRPr lang="it-IT" sz="1600" b="1" dirty="0">
              <a:solidFill>
                <a:srgbClr val="008A3E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7805364" y="4437112"/>
            <a:ext cx="1146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b="1" dirty="0">
                <a:solidFill>
                  <a:srgbClr val="0000FF"/>
                </a:solidFill>
              </a:rPr>
              <a:t>Ricerca </a:t>
            </a:r>
          </a:p>
          <a:p>
            <a:pPr lvl="0" algn="ctr"/>
            <a:r>
              <a:rPr lang="it-IT" sz="2000" b="1" dirty="0">
                <a:solidFill>
                  <a:srgbClr val="0000FF"/>
                </a:solidFill>
              </a:rPr>
              <a:t>filosofica</a:t>
            </a:r>
            <a:endParaRPr lang="it-IT" sz="1200" b="1" dirty="0">
              <a:solidFill>
                <a:srgbClr val="0000FF"/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0" y="0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solidFill>
                  <a:srgbClr val="0000FF"/>
                </a:solidFill>
              </a:rPr>
              <a:t>Ulteriorità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73" name="Ovale 72"/>
          <p:cNvSpPr/>
          <p:nvPr/>
        </p:nvSpPr>
        <p:spPr>
          <a:xfrm>
            <a:off x="827584" y="1124744"/>
            <a:ext cx="7560840" cy="4824536"/>
          </a:xfrm>
          <a:prstGeom prst="ellipse">
            <a:avLst/>
          </a:prstGeom>
          <a:noFill/>
          <a:ln w="257175" cmpd="sng">
            <a:solidFill>
              <a:srgbClr val="92D050">
                <a:alpha val="4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7564" y="905232"/>
            <a:ext cx="7848872" cy="504753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sz="2800" i="1" dirty="0"/>
              <a:t> Atmosfere</a:t>
            </a:r>
            <a:r>
              <a:rPr lang="it-IT" sz="2800" dirty="0"/>
              <a:t> ( qualità contestuali, epifanie, creare e manipolare atmosfere 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/>
              <a:t> Percezioni sempre </a:t>
            </a:r>
            <a:r>
              <a:rPr lang="it-IT" sz="2800" i="1" dirty="0" err="1"/>
              <a:t>sinestesiche</a:t>
            </a:r>
            <a:r>
              <a:rPr lang="it-IT" sz="2800" i="1" dirty="0"/>
              <a:t> </a:t>
            </a:r>
            <a:r>
              <a:rPr lang="it-IT" sz="2800" dirty="0"/>
              <a:t>( </a:t>
            </a:r>
            <a:r>
              <a:rPr lang="it-IT" sz="2800" dirty="0" err="1"/>
              <a:t>Griffero</a:t>
            </a:r>
            <a:r>
              <a:rPr lang="it-IT" sz="2800" dirty="0"/>
              <a:t> )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/>
              <a:t> Silenzi e deserti ( Mancini 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/>
              <a:t> L’interrogazione della natura ( Leopardi )</a:t>
            </a:r>
          </a:p>
          <a:p>
            <a:pPr lvl="0">
              <a:buFont typeface="Arial" pitchFamily="34" charset="0"/>
              <a:buChar char="•"/>
            </a:pPr>
            <a:r>
              <a:rPr lang="it-IT" sz="2800" dirty="0"/>
              <a:t> Spazi urbani; coinvolgimento, distanziamento, alienazione ( </a:t>
            </a:r>
            <a:r>
              <a:rPr lang="it-IT" sz="2800" dirty="0" err="1"/>
              <a:t>D’Annunzio</a:t>
            </a:r>
            <a:r>
              <a:rPr lang="it-IT" sz="2800" dirty="0"/>
              <a:t>, Marinetti, Pavese)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/>
              <a:t> Spazi interni ( </a:t>
            </a:r>
            <a:r>
              <a:rPr lang="it-IT" sz="2800" dirty="0" err="1"/>
              <a:t>Gozzano</a:t>
            </a:r>
            <a:r>
              <a:rPr lang="it-IT" sz="2800" dirty="0"/>
              <a:t> 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/>
              <a:t> I non luoghi ( </a:t>
            </a:r>
            <a:r>
              <a:rPr lang="it-IT" sz="2800" dirty="0" err="1"/>
              <a:t>Augé</a:t>
            </a:r>
            <a:r>
              <a:rPr lang="it-IT" sz="2800" dirty="0"/>
              <a:t> 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1900anosjours.hpsam.info/photos/chartreuse/grande-chartreuse-0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355976" cy="3270830"/>
          </a:xfrm>
          <a:prstGeom prst="rect">
            <a:avLst/>
          </a:prstGeom>
          <a:noFill/>
        </p:spPr>
      </p:pic>
      <p:pic>
        <p:nvPicPr>
          <p:cNvPr id="111620" name="Picture 4" descr="http://farm3.static.flickr.com/2765/4053467075_96cd54d55b_o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08746" y="3212976"/>
            <a:ext cx="2435253" cy="3645024"/>
          </a:xfrm>
          <a:prstGeom prst="rect">
            <a:avLst/>
          </a:prstGeom>
          <a:noFill/>
        </p:spPr>
      </p:pic>
      <p:pic>
        <p:nvPicPr>
          <p:cNvPr id="111622" name="Picture 6" descr="http://www.vecchio-monastero.ch/visita/foto/Cel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95649"/>
            <a:ext cx="3457575" cy="3562351"/>
          </a:xfrm>
          <a:prstGeom prst="rect">
            <a:avLst/>
          </a:prstGeom>
          <a:noFill/>
        </p:spPr>
      </p:pic>
      <p:pic>
        <p:nvPicPr>
          <p:cNvPr id="111624" name="Picture 8" descr="http://www.andresbergamini.it/public/image/2008/02/chiesa.beit-jamal.jpg"/>
          <p:cNvPicPr>
            <a:picLocks noChangeAspect="1" noChangeArrowheads="1"/>
          </p:cNvPicPr>
          <p:nvPr/>
        </p:nvPicPr>
        <p:blipFill>
          <a:blip r:embed="rId7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4778544" y="0"/>
            <a:ext cx="4365456" cy="321297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491880" y="3645024"/>
            <a:ext cx="31662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bg2"/>
                </a:solidFill>
              </a:rPr>
              <a:t>Il silenzio abbaziale:</a:t>
            </a:r>
          </a:p>
          <a:p>
            <a:r>
              <a:rPr lang="it-IT" sz="2800" b="1" dirty="0">
                <a:solidFill>
                  <a:schemeClr val="bg2"/>
                </a:solidFill>
              </a:rPr>
              <a:t>la voce misteriosa</a:t>
            </a:r>
          </a:p>
          <a:p>
            <a:r>
              <a:rPr lang="it-IT" sz="2800" b="1" dirty="0">
                <a:solidFill>
                  <a:schemeClr val="bg2"/>
                </a:solidFill>
              </a:rPr>
              <a:t>del misticismo e </a:t>
            </a:r>
          </a:p>
          <a:p>
            <a:r>
              <a:rPr lang="it-IT" sz="2800" b="1" dirty="0">
                <a:solidFill>
                  <a:schemeClr val="bg2"/>
                </a:solidFill>
              </a:rPr>
              <a:t>dell’ascetismo</a:t>
            </a:r>
          </a:p>
          <a:p>
            <a:r>
              <a:rPr lang="it-IT" sz="2800" b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7" name="Canto Gregorianonatività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loria.tv/thumbnail/2012-01/media-24754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588373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0" y="0"/>
            <a:ext cx="5724128" cy="6858000"/>
          </a:xfrm>
          <a:prstGeom prst="rect">
            <a:avLst/>
          </a:prstGeom>
          <a:solidFill>
            <a:srgbClr val="422100">
              <a:alpha val="6392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Ogni luogo, ogni oggetto produce una propria, riconoscibile atmosfera: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 mondo diventa quindi animato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it-IT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chiaramente in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funzione della presenza umana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 la presenza dell’uomo, sostiene </a:t>
            </a:r>
            <a:r>
              <a:rPr kumimoji="0" lang="it-IT" b="1" i="1" u="none" strike="noStrike" cap="none" normalizeH="0" baseline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Merleau-Ponty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è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condizione necessaria perché l’esperienza stessa del mondo abbia senso.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Buona parte </a:t>
            </a:r>
            <a:r>
              <a:rPr kumimoji="0" lang="it-IT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dell’</a:t>
            </a:r>
            <a:r>
              <a:rPr kumimoji="0" lang="it-IT" b="1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atmosferologia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si sostanzia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 piano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fenomenologico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si analizza nel dettaglio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 modo in cui i sensi influiscono sulla percezione delle atmosfere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Si restituisce così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alla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percezione la sua natura </a:t>
            </a:r>
            <a:r>
              <a:rPr kumimoji="0" lang="it-IT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sinestesica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dove l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’olfatto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ha la sua posizione centrale p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er la costituzione di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spazi emozionali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dall’odorosa cella dei templi greci, alle cantine umide della poetica di </a:t>
            </a:r>
            <a:r>
              <a:rPr kumimoji="0" lang="it-IT" b="1" i="1" u="none" strike="noStrike" cap="none" normalizeH="0" baseline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Bachelard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alle caverne montane di </a:t>
            </a:r>
            <a:r>
              <a:rPr kumimoji="0" lang="it-IT" b="1" i="1" u="none" strike="noStrike" cap="none" normalizeH="0" baseline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Zumthor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fino ai pavimenti di legno di uno dei grandi “pentiti” dell’architettura moderna: </a:t>
            </a: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Richard Neutra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volta riconosciuta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centralità del concetto di atmosfera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si delinea anche la sua </a:t>
            </a: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appropriazione funzionale </a:t>
            </a: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alla  progettazione di centri commerciali, ristoranti, casinò o discoteche. L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’atmosfera diventa quindi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strumento di manipolazione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proprio in virtù del suo carattere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oggettivo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ampiamente generalizzabile, con il rischio di condurre ad un “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intorpidimento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 dovuto alle continue stimolazioni sensoriali.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Canto Gregorianonatività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115616" y="227687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>
                <a:solidFill>
                  <a:srgbClr val="640000"/>
                </a:solidFill>
              </a:rPr>
              <a:t>Griffero</a:t>
            </a:r>
            <a:r>
              <a:rPr lang="it-IT" sz="3600" b="1" dirty="0">
                <a:solidFill>
                  <a:srgbClr val="640000"/>
                </a:solidFill>
              </a:rPr>
              <a:t>, T. , </a:t>
            </a:r>
            <a:r>
              <a:rPr lang="it-IT" sz="3600" b="1" dirty="0" err="1">
                <a:solidFill>
                  <a:srgbClr val="640000"/>
                </a:solidFill>
              </a:rPr>
              <a:t>Atmosferologia</a:t>
            </a:r>
            <a:r>
              <a:rPr lang="it-IT" sz="3600" b="1" dirty="0">
                <a:solidFill>
                  <a:srgbClr val="640000"/>
                </a:solidFill>
              </a:rPr>
              <a:t>. Estetica degli spazi emozionali.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211960" y="260648"/>
            <a:ext cx="51405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>
                <a:solidFill>
                  <a:srgbClr val="FFFF00"/>
                </a:solidFill>
              </a:rPr>
              <a:t>Le atmosfere dei non luoghi </a:t>
            </a:r>
            <a:br>
              <a:rPr lang="it-IT" sz="3200" b="1" i="1" dirty="0">
                <a:solidFill>
                  <a:srgbClr val="FFFF00"/>
                </a:solidFill>
              </a:rPr>
            </a:br>
            <a:r>
              <a:rPr lang="it-IT" sz="3200" b="1" i="1" dirty="0">
                <a:solidFill>
                  <a:srgbClr val="FFFF00"/>
                </a:solidFill>
              </a:rPr>
              <a:t>il finestrino del treno in corsa</a:t>
            </a:r>
          </a:p>
          <a:p>
            <a:r>
              <a:rPr lang="it-IT" sz="3200" b="1" i="1" dirty="0">
                <a:solidFill>
                  <a:srgbClr val="FFFF00"/>
                </a:solidFill>
              </a:rPr>
              <a:t>( </a:t>
            </a:r>
            <a:r>
              <a:rPr lang="it-IT" sz="3200" b="1" i="1" dirty="0" err="1">
                <a:solidFill>
                  <a:srgbClr val="FFFF00"/>
                </a:solidFill>
              </a:rPr>
              <a:t>Augè</a:t>
            </a:r>
            <a:r>
              <a:rPr lang="it-IT" sz="3200" b="1" i="1" dirty="0">
                <a:solidFill>
                  <a:srgbClr val="FFFF00"/>
                </a:solidFill>
              </a:rPr>
              <a:t> )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2.bp.blogspot.com/_4R7bC9sOJyY/Sb05OaotOKI/AAAAAAAADOE/TMkB69LDlwo/s400/treno+in+corsa+(Large).jpg"/>
          <p:cNvPicPr>
            <a:picLocks noChangeAspect="1" noChangeArrowheads="1"/>
          </p:cNvPicPr>
          <p:nvPr/>
        </p:nvPicPr>
        <p:blipFill>
          <a:blip r:embed="rId4" cstate="print"/>
          <a:srcRect l="2637" t="2710" r="4986" b="13780"/>
          <a:stretch>
            <a:fillRect/>
          </a:stretch>
        </p:blipFill>
        <p:spPr bwMode="auto">
          <a:xfrm>
            <a:off x="4173710" y="2060848"/>
            <a:ext cx="5226902" cy="4797152"/>
          </a:xfrm>
          <a:prstGeom prst="rect">
            <a:avLst/>
          </a:prstGeom>
          <a:noFill/>
        </p:spPr>
      </p:pic>
      <p:pic>
        <p:nvPicPr>
          <p:cNvPr id="14340" name="Picture 4" descr="http://www.defanti.ch/images/futurismo/depero-tre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18814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88641"/>
            <a:ext cx="8280920" cy="67403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/>
              <a:t> Il neologismo </a:t>
            </a:r>
            <a:r>
              <a:rPr lang="it-IT" b="1" u="sng" dirty="0"/>
              <a:t>non luogo</a:t>
            </a:r>
            <a:r>
              <a:rPr lang="it-IT" u="sng" dirty="0"/>
              <a:t> </a:t>
            </a:r>
            <a:r>
              <a:rPr lang="it-IT" dirty="0"/>
              <a:t>(modellato sul francese </a:t>
            </a:r>
            <a:r>
              <a:rPr lang="it-IT" b="1" i="1" dirty="0" err="1"/>
              <a:t>non-lieu</a:t>
            </a:r>
            <a:r>
              <a:rPr lang="it-IT" dirty="0"/>
              <a:t>) definisce due concetti distinti: da una parte quegli </a:t>
            </a:r>
            <a:r>
              <a:rPr lang="it-IT" b="1" dirty="0">
                <a:solidFill>
                  <a:srgbClr val="C00000"/>
                </a:solidFill>
              </a:rPr>
              <a:t>spazi costruiti per un fine ben specifico </a:t>
            </a:r>
            <a:r>
              <a:rPr lang="it-IT" dirty="0">
                <a:solidFill>
                  <a:srgbClr val="C00000"/>
                </a:solidFill>
              </a:rPr>
              <a:t>(solitamente di </a:t>
            </a:r>
            <a:r>
              <a:rPr lang="it-IT" b="1" u="sng" dirty="0">
                <a:solidFill>
                  <a:srgbClr val="C00000"/>
                </a:solidFill>
              </a:rPr>
              <a:t>trasporto, transito, commercio, tempo libero e svago</a:t>
            </a:r>
            <a:r>
              <a:rPr lang="it-IT" dirty="0">
                <a:solidFill>
                  <a:srgbClr val="C00000"/>
                </a:solidFill>
              </a:rPr>
              <a:t>) e dall'altra il </a:t>
            </a:r>
            <a:r>
              <a:rPr lang="it-IT" b="1" dirty="0">
                <a:solidFill>
                  <a:srgbClr val="C00000"/>
                </a:solidFill>
              </a:rPr>
              <a:t>rapporto che viene a crearsi fra gli individui e quegli stessi spazi</a:t>
            </a:r>
            <a:r>
              <a:rPr lang="it-IT" b="1" dirty="0"/>
              <a:t>.</a:t>
            </a:r>
          </a:p>
          <a:p>
            <a:endParaRPr lang="it-IT" b="1" u="sng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u="sng" dirty="0">
                <a:solidFill>
                  <a:srgbClr val="00B050"/>
                </a:solidFill>
              </a:rPr>
              <a:t> Marc </a:t>
            </a:r>
            <a:r>
              <a:rPr lang="it-IT" b="1" u="sng" dirty="0" err="1">
                <a:solidFill>
                  <a:srgbClr val="00B050"/>
                </a:solidFill>
              </a:rPr>
              <a:t>Augé</a:t>
            </a:r>
            <a:r>
              <a:rPr lang="it-IT" b="1" u="sng" dirty="0">
                <a:solidFill>
                  <a:srgbClr val="00B050"/>
                </a:solidFill>
              </a:rPr>
              <a:t> </a:t>
            </a:r>
            <a:r>
              <a:rPr lang="it-IT" dirty="0"/>
              <a:t>definisce i </a:t>
            </a:r>
            <a:r>
              <a:rPr lang="it-IT" i="1" dirty="0"/>
              <a:t>non luoghi</a:t>
            </a:r>
            <a:r>
              <a:rPr lang="it-IT" dirty="0"/>
              <a:t> </a:t>
            </a:r>
            <a:r>
              <a:rPr lang="it-IT" b="1" u="sng" dirty="0"/>
              <a:t>in contrapposizione ai luoghi antropologici</a:t>
            </a:r>
            <a:r>
              <a:rPr lang="it-IT" dirty="0"/>
              <a:t>, quindi tutti quegli spazi che hanno la prerogativa di </a:t>
            </a:r>
            <a:r>
              <a:rPr lang="it-IT" b="1" u="sng" dirty="0">
                <a:solidFill>
                  <a:srgbClr val="C00000"/>
                </a:solidFill>
              </a:rPr>
              <a:t>non essere </a:t>
            </a:r>
            <a:r>
              <a:rPr lang="it-IT" b="1" u="sng" dirty="0" err="1">
                <a:solidFill>
                  <a:srgbClr val="C00000"/>
                </a:solidFill>
              </a:rPr>
              <a:t>identitari</a:t>
            </a:r>
            <a:r>
              <a:rPr lang="it-IT" b="1" u="sng" dirty="0">
                <a:solidFill>
                  <a:srgbClr val="C00000"/>
                </a:solidFill>
              </a:rPr>
              <a:t>, relazionali e storici</a:t>
            </a:r>
            <a:r>
              <a:rPr lang="it-IT" dirty="0"/>
              <a:t>.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Fanno parte dei </a:t>
            </a:r>
            <a:r>
              <a:rPr lang="it-IT" dirty="0" err="1"/>
              <a:t>nonluoghi</a:t>
            </a:r>
            <a:r>
              <a:rPr lang="it-IT" dirty="0"/>
              <a:t> sia </a:t>
            </a:r>
            <a:r>
              <a:rPr lang="it-IT" b="1" dirty="0"/>
              <a:t>le strutture necessarie per la circolazione accelerata delle persone e dei beni (autostrade, svincoli e aeroporti), sia i mezzi di trasporto, i grandi centri commerciali, i campi profughi, gli ospedali. 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</a:rPr>
              <a:t>Spazi in cui milioni di individualità si incrociano senza entrare in relazione,</a:t>
            </a:r>
            <a:r>
              <a:rPr lang="it-IT" b="1" dirty="0"/>
              <a:t> </a:t>
            </a:r>
            <a:r>
              <a:rPr lang="it-IT" dirty="0"/>
              <a:t>sospinti o dal </a:t>
            </a:r>
            <a:r>
              <a:rPr lang="it-IT" b="1" dirty="0"/>
              <a:t>desiderio frenetico di consumare o di accelerare le operazioni quotidiane </a:t>
            </a:r>
            <a:r>
              <a:rPr lang="it-IT" dirty="0"/>
              <a:t>o come </a:t>
            </a:r>
            <a:r>
              <a:rPr lang="it-IT" b="1" dirty="0"/>
              <a:t>porta di accesso ad un cambiamento </a:t>
            </a:r>
            <a:r>
              <a:rPr lang="it-IT" dirty="0"/>
              <a:t>(reale o simbolico).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 I </a:t>
            </a:r>
            <a:r>
              <a:rPr lang="it-IT" dirty="0" err="1"/>
              <a:t>nonluoghi</a:t>
            </a:r>
            <a:r>
              <a:rPr lang="it-IT" dirty="0"/>
              <a:t> sono </a:t>
            </a:r>
            <a:r>
              <a:rPr lang="it-IT" b="1" i="1" dirty="0">
                <a:solidFill>
                  <a:srgbClr val="C00000"/>
                </a:solidFill>
              </a:rPr>
              <a:t>prodotti della società della </a:t>
            </a:r>
            <a:r>
              <a:rPr lang="it-IT" b="1" i="1" dirty="0" err="1">
                <a:solidFill>
                  <a:srgbClr val="C00000"/>
                </a:solidFill>
              </a:rPr>
              <a:t>surmodernità</a:t>
            </a:r>
            <a:r>
              <a:rPr lang="it-IT" dirty="0"/>
              <a:t>, incapace di integrare in sé i luoghi storici confinandoli e banalizzandoli in posizioni limitate e circoscritte alla stregua di "curiosità" o di "oggetti interessanti". 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</a:rPr>
              <a:t>Simili eppure diversi</a:t>
            </a:r>
            <a:r>
              <a:rPr lang="it-IT" dirty="0">
                <a:solidFill>
                  <a:srgbClr val="C00000"/>
                </a:solidFill>
              </a:rPr>
              <a:t>: le </a:t>
            </a:r>
            <a:r>
              <a:rPr lang="it-IT" b="1" dirty="0">
                <a:solidFill>
                  <a:srgbClr val="C00000"/>
                </a:solidFill>
              </a:rPr>
              <a:t>differenze culturali massificate</a:t>
            </a:r>
            <a:r>
              <a:rPr lang="it-IT" b="1" dirty="0"/>
              <a:t>;</a:t>
            </a:r>
            <a:r>
              <a:rPr lang="it-IT" dirty="0"/>
              <a:t> in ogni centro commerciale possiamo trovare cibo cinese, italiano, messicano e magrebino. </a:t>
            </a:r>
            <a:r>
              <a:rPr lang="it-IT" b="1" dirty="0"/>
              <a:t>Ognuno con un proprio stile e caratteristiche proprie nello spazio assegnato</a:t>
            </a:r>
            <a:r>
              <a:rPr lang="it-IT" dirty="0"/>
              <a:t>. </a:t>
            </a:r>
            <a:r>
              <a:rPr lang="it-IT" b="1" dirty="0">
                <a:solidFill>
                  <a:srgbClr val="C00000"/>
                </a:solidFill>
              </a:rPr>
              <a:t>Senza però contaminazioni e modificazioni prodotte dal non luogo.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0"/>
            <a:ext cx="9144000" cy="7101408"/>
            <a:chOff x="0" y="0"/>
            <a:chExt cx="9144000" cy="6858000"/>
          </a:xfrm>
        </p:grpSpPr>
        <p:pic>
          <p:nvPicPr>
            <p:cNvPr id="10" name="Picture 4" descr="http://bareden.sytes.net/UserFiles/file/2010/10/IMG_203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4021" y="0"/>
              <a:ext cx="4379979" cy="3284984"/>
            </a:xfrm>
            <a:prstGeom prst="rect">
              <a:avLst/>
            </a:prstGeom>
            <a:noFill/>
          </p:spPr>
        </p:pic>
        <p:pic>
          <p:nvPicPr>
            <p:cNvPr id="11" name="Picture 6" descr="http://t3.gstatic.com/images?q=tbn:ANd9GcRtK8Jrd8zw42C-S-zrQUSdOT8y0V6bK-DWcXv1rmcGnIyAHxOOiEfhQ-t96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284984"/>
              <a:ext cx="4355976" cy="3573016"/>
            </a:xfrm>
            <a:prstGeom prst="rect">
              <a:avLst/>
            </a:prstGeom>
            <a:noFill/>
          </p:spPr>
        </p:pic>
        <p:pic>
          <p:nvPicPr>
            <p:cNvPr id="9" name="Picture 2" descr="http://liminare-206.myblog.it/media/01/00/1265554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4762500" cy="3286126"/>
            </a:xfrm>
            <a:prstGeom prst="rect">
              <a:avLst/>
            </a:prstGeom>
            <a:noFill/>
          </p:spPr>
        </p:pic>
        <p:pic>
          <p:nvPicPr>
            <p:cNvPr id="12" name="Picture 8" descr="http://www.ilribelle.com/storage/immagini-articoli/socitaecostume/centro_commerciale1.jpg?__SQUARESPACE_CACHEVERSION=12686484499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5976" y="3266982"/>
              <a:ext cx="4788024" cy="35910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0"/>
            <a:ext cx="8567936" cy="6771084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/>
              <a:t> I </a:t>
            </a:r>
            <a:r>
              <a:rPr lang="it-IT" dirty="0" err="1"/>
              <a:t>nonluoghi</a:t>
            </a:r>
            <a:r>
              <a:rPr lang="it-IT" sz="2000" dirty="0"/>
              <a:t> </a:t>
            </a:r>
            <a:r>
              <a:rPr lang="it-IT" dirty="0"/>
              <a:t>sono </a:t>
            </a:r>
            <a:r>
              <a:rPr lang="it-IT" b="1" dirty="0"/>
              <a:t>incentrati solamente sul presente </a:t>
            </a:r>
            <a:r>
              <a:rPr lang="it-IT" dirty="0"/>
              <a:t>e sono </a:t>
            </a:r>
            <a:r>
              <a:rPr lang="it-IT" b="1" dirty="0"/>
              <a:t>altamente rappresentativi della nostra epoca</a:t>
            </a:r>
            <a:r>
              <a:rPr lang="it-IT" dirty="0"/>
              <a:t>, che è caratterizzata dalla </a:t>
            </a:r>
            <a:r>
              <a:rPr lang="it-IT" b="1" dirty="0"/>
              <a:t>precarietà</a:t>
            </a:r>
            <a:r>
              <a:rPr lang="it-IT" dirty="0"/>
              <a:t> assoluta (non solo nel campo lavorativo), dalla </a:t>
            </a:r>
            <a:r>
              <a:rPr lang="it-IT" b="1" dirty="0"/>
              <a:t>provvisorietà</a:t>
            </a:r>
            <a:r>
              <a:rPr lang="it-IT" dirty="0"/>
              <a:t>, dal </a:t>
            </a:r>
            <a:r>
              <a:rPr lang="it-IT" b="1" dirty="0"/>
              <a:t>transito</a:t>
            </a:r>
            <a:r>
              <a:rPr lang="it-IT" dirty="0"/>
              <a:t> e dal </a:t>
            </a:r>
            <a:r>
              <a:rPr lang="it-IT" b="1" dirty="0"/>
              <a:t>passaggio</a:t>
            </a:r>
            <a:r>
              <a:rPr lang="it-IT" dirty="0"/>
              <a:t> e da un </a:t>
            </a:r>
            <a:r>
              <a:rPr lang="it-IT" b="1" dirty="0"/>
              <a:t>individualismo solitario</a:t>
            </a:r>
            <a:r>
              <a:rPr lang="it-IT" dirty="0"/>
              <a:t>. Le persone </a:t>
            </a:r>
            <a:r>
              <a:rPr lang="it-IT" b="1" u="sng" dirty="0"/>
              <a:t>transitano nei </a:t>
            </a:r>
            <a:r>
              <a:rPr lang="it-IT" b="1" u="sng" dirty="0" err="1"/>
              <a:t>nonluoghi</a:t>
            </a:r>
            <a:r>
              <a:rPr lang="it-IT" b="1" u="sng" dirty="0"/>
              <a:t> ma nessuno vi abita</a:t>
            </a:r>
            <a:r>
              <a:rPr lang="it-IT" dirty="0"/>
              <a:t>.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 </a:t>
            </a:r>
            <a:r>
              <a:rPr lang="it-IT" b="1" dirty="0"/>
              <a:t>I luoghi e i </a:t>
            </a:r>
            <a:r>
              <a:rPr lang="it-IT" b="1" dirty="0" err="1"/>
              <a:t>nonluoghi</a:t>
            </a:r>
            <a:r>
              <a:rPr lang="it-IT" b="1" dirty="0"/>
              <a:t> </a:t>
            </a:r>
            <a:r>
              <a:rPr lang="it-IT" dirty="0"/>
              <a:t>sono sempre altamente </a:t>
            </a:r>
            <a:r>
              <a:rPr lang="it-IT" b="1" dirty="0"/>
              <a:t>connessi</a:t>
            </a:r>
            <a:r>
              <a:rPr lang="it-IT" dirty="0"/>
              <a:t> e spesso </a:t>
            </a:r>
            <a:r>
              <a:rPr lang="it-IT" b="1" dirty="0"/>
              <a:t>è difficile distinguerli</a:t>
            </a:r>
            <a:r>
              <a:rPr lang="it-IT" dirty="0"/>
              <a:t>. In generale  sono spazi </a:t>
            </a:r>
            <a:r>
              <a:rPr lang="it-IT" b="1" dirty="0"/>
              <a:t>standardizzati</a:t>
            </a:r>
            <a:r>
              <a:rPr lang="it-IT" dirty="0"/>
              <a:t>, in cui nulla è lasciato al caso, </a:t>
            </a:r>
            <a:r>
              <a:rPr lang="it-IT" b="1" dirty="0"/>
              <a:t>tutto al loro interno è calcolato con precisione </a:t>
            </a:r>
            <a:r>
              <a:rPr lang="it-IT" i="1" dirty="0"/>
              <a:t>il numero di decibel, dei </a:t>
            </a:r>
            <a:r>
              <a:rPr lang="it-IT" i="1" dirty="0" err="1"/>
              <a:t>lum</a:t>
            </a:r>
            <a:r>
              <a:rPr lang="it-IT" i="1" dirty="0"/>
              <a:t>, la lunghezza dei percorsi, la frequenza dei luoghi di sosta, il tipo e la quantità di informazione</a:t>
            </a:r>
            <a:r>
              <a:rPr lang="it-IT" dirty="0"/>
              <a:t>. 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In essi si concretizza il </a:t>
            </a:r>
            <a:r>
              <a:rPr lang="it-IT" b="1" dirty="0"/>
              <a:t>sogno della "macchina per abitare",</a:t>
            </a:r>
            <a:r>
              <a:rPr lang="it-IT" dirty="0"/>
              <a:t> </a:t>
            </a:r>
            <a:r>
              <a:rPr lang="it-IT" b="1" dirty="0"/>
              <a:t>spazi ergonomici efficienti e con un </a:t>
            </a:r>
            <a:r>
              <a:rPr lang="it-IT" b="1" u="sng" dirty="0"/>
              <a:t>altissimo livello di comodità tecnologica</a:t>
            </a:r>
            <a:endParaRPr lang="it-IT" dirty="0"/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Nonostante questa </a:t>
            </a:r>
            <a:r>
              <a:rPr lang="it-IT" b="1" dirty="0"/>
              <a:t>omogeneizzazione</a:t>
            </a:r>
            <a:r>
              <a:rPr lang="it-IT" dirty="0"/>
              <a:t> i </a:t>
            </a:r>
            <a:r>
              <a:rPr lang="it-IT" dirty="0" err="1"/>
              <a:t>nonluoghi</a:t>
            </a:r>
            <a:r>
              <a:rPr lang="it-IT" dirty="0"/>
              <a:t> solitamente </a:t>
            </a:r>
            <a:r>
              <a:rPr lang="it-IT" b="1" dirty="0"/>
              <a:t>non sono vissuti con noia ma con una valenza positiva </a:t>
            </a:r>
            <a:r>
              <a:rPr lang="it-IT" dirty="0"/>
              <a:t>(l'esempio di questo successo è il "</a:t>
            </a:r>
            <a:r>
              <a:rPr lang="it-IT" b="1" i="1" dirty="0"/>
              <a:t>franchising</a:t>
            </a:r>
            <a:r>
              <a:rPr lang="it-IT" dirty="0"/>
              <a:t>" ovvero </a:t>
            </a:r>
            <a:r>
              <a:rPr lang="it-IT" b="1" dirty="0"/>
              <a:t>la ripetizione infinita di strutture commerciali simili tra loro</a:t>
            </a:r>
            <a:r>
              <a:rPr lang="it-IT" dirty="0"/>
              <a:t>). 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 </a:t>
            </a:r>
            <a:r>
              <a:rPr lang="it-IT" b="1" dirty="0"/>
              <a:t>Paradossi dei </a:t>
            </a:r>
            <a:r>
              <a:rPr lang="it-IT" b="1" dirty="0" err="1"/>
              <a:t>nonluoghi</a:t>
            </a:r>
            <a:r>
              <a:rPr lang="it-IT" dirty="0"/>
              <a:t>: il </a:t>
            </a:r>
            <a:r>
              <a:rPr lang="it-IT" b="1" dirty="0"/>
              <a:t>viaggiatore</a:t>
            </a:r>
            <a:r>
              <a:rPr lang="it-IT" dirty="0"/>
              <a:t> di passaggio </a:t>
            </a:r>
            <a:r>
              <a:rPr lang="it-IT" b="1" dirty="0"/>
              <a:t>smarrito</a:t>
            </a:r>
            <a:r>
              <a:rPr lang="it-IT" dirty="0"/>
              <a:t> in un paese sconosciuto </a:t>
            </a:r>
            <a:r>
              <a:rPr lang="it-IT" b="1" dirty="0"/>
              <a:t>si ritrova solamente nell'anonimato </a:t>
            </a:r>
            <a:r>
              <a:rPr lang="it-IT" dirty="0"/>
              <a:t>delle autostrade, delle stazioni di servizio e degli altri </a:t>
            </a:r>
            <a:r>
              <a:rPr lang="it-IT" dirty="0" err="1"/>
              <a:t>nonluoghi</a:t>
            </a:r>
            <a:r>
              <a:rPr lang="it-IT" dirty="0"/>
              <a:t>.  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 L'individuo nel </a:t>
            </a:r>
            <a:r>
              <a:rPr lang="it-IT" dirty="0" err="1"/>
              <a:t>nonluogo</a:t>
            </a:r>
            <a:r>
              <a:rPr lang="it-IT" dirty="0"/>
              <a:t> </a:t>
            </a:r>
            <a:r>
              <a:rPr lang="it-IT" b="1" dirty="0"/>
              <a:t>perde tutte le sue caratteristiche e i ruoli personali per continuare ad esistere solo ed esclusivamente come cliente o </a:t>
            </a:r>
            <a:r>
              <a:rPr lang="it-IT" b="1" dirty="0" err="1"/>
              <a:t>fruitore</a:t>
            </a:r>
            <a:r>
              <a:rPr lang="it-IT" dirty="0" err="1"/>
              <a:t>Ha</a:t>
            </a:r>
            <a:r>
              <a:rPr lang="it-IT" dirty="0"/>
              <a:t> l’unico ruolo dell'utente, definito da un </a:t>
            </a:r>
            <a:r>
              <a:rPr lang="it-IT" b="1" dirty="0"/>
              <a:t>contratto tacito che si firma con l'ingresso nel </a:t>
            </a:r>
            <a:r>
              <a:rPr lang="it-IT" b="1" dirty="0" err="1"/>
              <a:t>nonluogo</a:t>
            </a:r>
            <a:r>
              <a:rPr lang="it-IT" dirty="0"/>
              <a:t>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4D0B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1" name="Gruppo 7"/>
            <p:cNvGrpSpPr/>
            <p:nvPr/>
          </p:nvGrpSpPr>
          <p:grpSpPr>
            <a:xfrm>
              <a:off x="0" y="131728"/>
              <a:ext cx="9144000" cy="6726272"/>
              <a:chOff x="0" y="131728"/>
              <a:chExt cx="9144000" cy="6726272"/>
            </a:xfrm>
          </p:grpSpPr>
          <p:pic>
            <p:nvPicPr>
              <p:cNvPr id="12" name="Picture 4" descr="http://lounge.obviousmag.org/reticente/2012/05/18/hopper.nighthawk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" y="4408300"/>
                <a:ext cx="4499991" cy="2449699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http://visconti.blogautore.espresso.repubblica.it/files/2010/10/gas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81500" y="188640"/>
                <a:ext cx="4762500" cy="3095625"/>
              </a:xfrm>
              <a:prstGeom prst="rect">
                <a:avLst/>
              </a:prstGeom>
              <a:noFill/>
            </p:spPr>
          </p:pic>
          <p:pic>
            <p:nvPicPr>
              <p:cNvPr id="14" name="Picture 8" descr="http://www.musil.it/Edward_Hopper/Immagini/hopper-a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6016" y="4389436"/>
                <a:ext cx="4427984" cy="2468564"/>
              </a:xfrm>
              <a:prstGeom prst="rect">
                <a:avLst/>
              </a:prstGeom>
              <a:noFill/>
            </p:spPr>
          </p:pic>
          <p:pic>
            <p:nvPicPr>
              <p:cNvPr id="15" name="Picture 10" descr="http://www.dailyartfixx.com/wp-content/uploads/2009/07/edward-hopper-automat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131728"/>
                <a:ext cx="3995936" cy="3153256"/>
              </a:xfrm>
              <a:prstGeom prst="rect">
                <a:avLst/>
              </a:prstGeom>
              <a:noFill/>
            </p:spPr>
          </p:pic>
          <p:sp>
            <p:nvSpPr>
              <p:cNvPr id="16" name="CasellaDiTesto 15"/>
              <p:cNvSpPr txBox="1"/>
              <p:nvPr/>
            </p:nvSpPr>
            <p:spPr>
              <a:xfrm>
                <a:off x="467544" y="3501008"/>
                <a:ext cx="8585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b="1" dirty="0">
                    <a:solidFill>
                      <a:schemeClr val="bg1"/>
                    </a:solidFill>
                  </a:rPr>
                  <a:t>I non luoghi del pittore americano </a:t>
                </a:r>
                <a:r>
                  <a:rPr lang="it-IT" sz="3200" b="1" dirty="0" err="1">
                    <a:solidFill>
                      <a:schemeClr val="bg1"/>
                    </a:solidFill>
                  </a:rPr>
                  <a:t>Edwar</a:t>
                </a:r>
                <a:r>
                  <a:rPr lang="it-IT" sz="3200" b="1" dirty="0">
                    <a:solidFill>
                      <a:schemeClr val="bg1"/>
                    </a:solidFill>
                  </a:rPr>
                  <a:t>  Hopper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1403</Words>
  <Application>Microsoft Office PowerPoint</Application>
  <PresentationFormat>Presentazione su schermo (4:3)</PresentationFormat>
  <Paragraphs>136</Paragraphs>
  <Slides>14</Slides>
  <Notes>14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Roberto Crosio</cp:lastModifiedBy>
  <cp:revision>52</cp:revision>
  <dcterms:modified xsi:type="dcterms:W3CDTF">2022-12-06T00:59:09Z</dcterms:modified>
</cp:coreProperties>
</file>